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8"/>
  </p:notesMasterIdLst>
  <p:sldIdLst>
    <p:sldId id="1370" r:id="rId2"/>
    <p:sldId id="1831" r:id="rId3"/>
    <p:sldId id="1832" r:id="rId4"/>
    <p:sldId id="1471" r:id="rId5"/>
    <p:sldId id="1932" r:id="rId6"/>
    <p:sldId id="1929" r:id="rId7"/>
    <p:sldId id="1931" r:id="rId8"/>
    <p:sldId id="1930" r:id="rId9"/>
    <p:sldId id="1902" r:id="rId10"/>
    <p:sldId id="1934" r:id="rId11"/>
    <p:sldId id="1937" r:id="rId12"/>
    <p:sldId id="1938" r:id="rId13"/>
    <p:sldId id="1939" r:id="rId14"/>
    <p:sldId id="1935" r:id="rId15"/>
    <p:sldId id="1941" r:id="rId16"/>
    <p:sldId id="1906" r:id="rId17"/>
    <p:sldId id="1942" r:id="rId18"/>
    <p:sldId id="1943" r:id="rId19"/>
    <p:sldId id="1944" r:id="rId20"/>
    <p:sldId id="1945" r:id="rId21"/>
    <p:sldId id="1946" r:id="rId22"/>
    <p:sldId id="1947" r:id="rId23"/>
    <p:sldId id="1933" r:id="rId24"/>
    <p:sldId id="1948" r:id="rId25"/>
    <p:sldId id="1862" r:id="rId26"/>
    <p:sldId id="1877" r:id="rId27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E38B"/>
    <a:srgbClr val="006633"/>
    <a:srgbClr val="0070C0"/>
    <a:srgbClr val="D828B6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materials copyright UMBC and Dr.</a:t>
            </a:r>
            <a:r>
              <a:rPr lang="en-US" sz="1600" dirty="0" smtClean="0"/>
              <a:t> Katherin</a:t>
            </a:r>
            <a:r>
              <a:rPr lang="en-US" sz="1600" baseline="0" dirty="0" smtClean="0"/>
              <a:t>e </a:t>
            </a:r>
            <a:r>
              <a:rPr lang="en-US" sz="1600" dirty="0" smtClean="0"/>
              <a:t>Gibson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unless otherwise noted</a:t>
            </a:r>
            <a:endParaRPr lang="en-US" sz="1600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SzPts val="3000"/>
            </a:pPr>
            <a:r>
              <a:rPr lang="en-US" dirty="0" smtClean="0"/>
              <a:t>Web Hacking and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Cross-Site Scripting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XSS for short</a:t>
            </a:r>
          </a:p>
          <a:p>
            <a:r>
              <a:rPr lang="en-US" dirty="0" smtClean="0"/>
              <a:t>Essentially a client-side code injection of malicious script</a:t>
            </a:r>
          </a:p>
          <a:p>
            <a:pPr lvl="1"/>
            <a:r>
              <a:rPr lang="en-US" dirty="0" smtClean="0"/>
              <a:t>JavaScript is often used, but could be other scripting languages</a:t>
            </a:r>
          </a:p>
          <a:p>
            <a:r>
              <a:rPr lang="en-US" dirty="0" smtClean="0"/>
              <a:t>Scripts may attempt to accomplish a variety of goals</a:t>
            </a:r>
          </a:p>
          <a:p>
            <a:pPr lvl="1"/>
            <a:r>
              <a:rPr lang="en-US" dirty="0" smtClean="0"/>
              <a:t>Steal cookies to impersonate a user or extract sensitive information</a:t>
            </a:r>
          </a:p>
          <a:p>
            <a:pPr lvl="1"/>
            <a:r>
              <a:rPr lang="en-US" dirty="0" smtClean="0"/>
              <a:t>Keylogging, fake logins, phishing, etc.</a:t>
            </a:r>
          </a:p>
          <a:p>
            <a:pPr lvl="1"/>
            <a:endParaRPr lang="en-US" dirty="0"/>
          </a:p>
          <a:p>
            <a:r>
              <a:rPr lang="en-US" dirty="0" smtClean="0"/>
              <a:t>Requires a vulnerable website that displays user input</a:t>
            </a:r>
          </a:p>
          <a:p>
            <a:pPr lvl="1"/>
            <a:r>
              <a:rPr lang="en-US" dirty="0" smtClean="0"/>
              <a:t>Attacker must also have their own website/server for the attack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XSS Attack: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Serves up HTML pages, uses a database to store user-submitted information, and allows execution of arbitrary JavaScript code</a:t>
            </a:r>
          </a:p>
          <a:p>
            <a:pPr lvl="1"/>
            <a:r>
              <a:rPr lang="en-US" dirty="0" smtClean="0"/>
              <a:t>Must also display user-submitted information (comments, etc.)</a:t>
            </a:r>
          </a:p>
          <a:p>
            <a:r>
              <a:rPr lang="en-US" dirty="0" smtClean="0"/>
              <a:t>Attacker</a:t>
            </a:r>
          </a:p>
          <a:p>
            <a:pPr lvl="1"/>
            <a:r>
              <a:rPr lang="en-US" dirty="0" smtClean="0"/>
              <a:t>User with malicious JavaScript code, a web server of their own, and the desire to steal personal/sensitive information</a:t>
            </a:r>
            <a:endParaRPr lang="en-US" dirty="0"/>
          </a:p>
          <a:p>
            <a:r>
              <a:rPr lang="en-US" dirty="0" smtClean="0"/>
              <a:t>Victim</a:t>
            </a:r>
          </a:p>
          <a:p>
            <a:pPr lvl="1"/>
            <a:r>
              <a:rPr lang="en-US" dirty="0" smtClean="0"/>
              <a:t>Normal user of the website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https://excess-xss.com/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2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XSS Attack: </a:t>
            </a:r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Attacker uses a form on the website to “inject” malicious code</a:t>
            </a:r>
          </a:p>
          <a:p>
            <a:pPr marL="965200" lvl="1" indent="-514350">
              <a:buSzPct val="100000"/>
              <a:buFont typeface="+mj-lt"/>
              <a:buAutoNum type="alphaLcParenR"/>
            </a:pPr>
            <a:r>
              <a:rPr lang="en-US" dirty="0" smtClean="0"/>
              <a:t>Accomplish this by using a form on the website</a:t>
            </a:r>
          </a:p>
          <a:p>
            <a:pPr marL="965200" lvl="1" indent="-514350">
              <a:buSzPct val="100000"/>
              <a:buFont typeface="+mj-lt"/>
              <a:buAutoNum type="alphaLcParenR"/>
            </a:pPr>
            <a:r>
              <a:rPr lang="en-US" dirty="0" smtClean="0"/>
              <a:t>Sends a POST to the website’s database with the script</a:t>
            </a:r>
          </a:p>
          <a:p>
            <a:pPr marL="1309687" lvl="2" indent="-51435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&lt;script&gt; ... &lt;/script&gt;</a:t>
            </a:r>
          </a:p>
          <a:p>
            <a:pPr marL="1309687" lvl="2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Victim accesses website</a:t>
            </a:r>
          </a:p>
          <a:p>
            <a:pPr marL="965200" lvl="1" indent="-514350">
              <a:buSzPct val="100000"/>
              <a:buFont typeface="+mj-lt"/>
              <a:buAutoNum type="alphaLcParenR"/>
            </a:pPr>
            <a:r>
              <a:rPr lang="en-US" dirty="0" smtClean="0"/>
              <a:t>Sends </a:t>
            </a:r>
            <a:r>
              <a:rPr lang="en-US" dirty="0"/>
              <a:t>a </a:t>
            </a:r>
            <a:r>
              <a:rPr lang="en-US" dirty="0" smtClean="0"/>
              <a:t>GET request </a:t>
            </a:r>
            <a:r>
              <a:rPr lang="en-US" dirty="0"/>
              <a:t>to the </a:t>
            </a:r>
            <a:r>
              <a:rPr lang="en-US" dirty="0" smtClean="0"/>
              <a:t>website</a:t>
            </a:r>
          </a:p>
          <a:p>
            <a:pPr marL="965200" lvl="1" indent="-514350">
              <a:buSzPct val="100000"/>
              <a:buFont typeface="+mj-lt"/>
              <a:buAutoNum type="alphaLcParenR"/>
            </a:pPr>
            <a:r>
              <a:rPr lang="en-US" dirty="0" smtClean="0"/>
              <a:t>Website returns a 200 OK, and sends webpage code </a:t>
            </a:r>
            <a:br>
              <a:rPr lang="en-US" dirty="0" smtClean="0"/>
            </a:br>
            <a:r>
              <a:rPr lang="en-US" dirty="0" smtClean="0"/>
              <a:t>back to the victim, including the malicious script</a:t>
            </a:r>
          </a:p>
          <a:p>
            <a:pPr marL="1309687" lvl="2" indent="-514350">
              <a:buFont typeface="+mj-lt"/>
              <a:buAutoNum type="alphaLcParenR"/>
            </a:pPr>
            <a:endParaRPr lang="en-US" dirty="0" smtClean="0"/>
          </a:p>
          <a:p>
            <a:pPr marL="9652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https://excess-xss.com/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XSS Attack: </a:t>
            </a:r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Webpage is rendered and displayed in victim’s browser, </a:t>
            </a:r>
            <a:br>
              <a:rPr lang="en-US" dirty="0" smtClean="0"/>
            </a:br>
            <a:r>
              <a:rPr lang="en-US" dirty="0" smtClean="0"/>
              <a:t>and malicious script code is executed</a:t>
            </a:r>
          </a:p>
          <a:p>
            <a:pPr marL="965200" lvl="1" indent="-514350">
              <a:buSzPct val="100000"/>
              <a:buFont typeface="+mj-lt"/>
              <a:buAutoNum type="alphaLcParenR"/>
            </a:pPr>
            <a:r>
              <a:rPr lang="en-US" dirty="0" smtClean="0"/>
              <a:t>At this stage, appears as if the website is the cause of the problem</a:t>
            </a:r>
            <a:endParaRPr lang="en-US" dirty="0"/>
          </a:p>
          <a:p>
            <a:pPr marL="450850" lvl="1" indent="0">
              <a:buSzPct val="100000"/>
              <a:buNone/>
            </a:pPr>
            <a:r>
              <a:rPr lang="en-US" dirty="0" smtClean="0"/>
              <a:t>		(It </a:t>
            </a:r>
            <a:r>
              <a:rPr lang="en-US" dirty="0" err="1" smtClean="0"/>
              <a:t>kinda</a:t>
            </a:r>
            <a:r>
              <a:rPr lang="en-US" dirty="0" smtClean="0"/>
              <a:t> is though, since it didn’t protect against this attack.)</a:t>
            </a:r>
          </a:p>
          <a:p>
            <a:pPr marL="1309687" lvl="2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Script runs, and gathers the information it was designed for</a:t>
            </a:r>
          </a:p>
          <a:p>
            <a:pPr marL="965200" lvl="1" indent="-514350">
              <a:buSzPct val="100000"/>
              <a:buFont typeface="+mj-lt"/>
              <a:buAutoNum type="alphaLcParenR"/>
            </a:pPr>
            <a:r>
              <a:rPr lang="en-US" dirty="0" smtClean="0"/>
              <a:t>Sends a GET request to the attacker’s web server, with </a:t>
            </a:r>
            <a:br>
              <a:rPr lang="en-US" dirty="0" smtClean="0"/>
            </a:br>
            <a:r>
              <a:rPr lang="en-US" dirty="0" smtClean="0"/>
              <a:t>the desired information in the URL of the request</a:t>
            </a:r>
          </a:p>
          <a:p>
            <a:pPr marL="1309687" lvl="2" indent="-51435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http://bad.com/?info=superSensitive</a:t>
            </a:r>
          </a:p>
          <a:p>
            <a:pPr marL="1309687" lvl="2" indent="-514350">
              <a:buFont typeface="+mj-lt"/>
              <a:buAutoNum type="alphaLcParenR"/>
            </a:pPr>
            <a:endParaRPr lang="en-US" dirty="0"/>
          </a:p>
          <a:p>
            <a:pPr marL="9652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https://excess-xss.com/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1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vs Reflected XSS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Persistent XSS attacks have the malicious code stored in the website’s database, and attack </a:t>
            </a:r>
            <a:r>
              <a:rPr lang="en-US" u="sng" dirty="0" smtClean="0"/>
              <a:t>any</a:t>
            </a:r>
            <a:r>
              <a:rPr lang="en-US" dirty="0" smtClean="0"/>
              <a:t> user who accesses the site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Reflected XSS attacks have the malicious code stored in the victim’s initial GET request to the website</a:t>
            </a:r>
          </a:p>
          <a:p>
            <a:pPr lvl="1"/>
            <a:r>
              <a:rPr lang="en-US" dirty="0" smtClean="0"/>
              <a:t>Attacker creates a malicious URL</a:t>
            </a:r>
          </a:p>
          <a:p>
            <a:pPr lvl="2"/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http://okay.net/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search?keyword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=&lt;script&gt;...&lt;/script&gt;</a:t>
            </a:r>
          </a:p>
          <a:p>
            <a:pPr lvl="1"/>
            <a:r>
              <a:rPr lang="en-US" dirty="0" smtClean="0"/>
              <a:t>Website executes malicious script in its 200 OK response</a:t>
            </a:r>
          </a:p>
          <a:p>
            <a:pPr lvl="1"/>
            <a:r>
              <a:rPr lang="en-US" dirty="0"/>
              <a:t>Victim must be convinced/tricked to click on the URL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https://excess-xss.com/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72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XSS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developer needs to perform secure input handling</a:t>
            </a:r>
          </a:p>
          <a:p>
            <a:pPr lvl="1"/>
            <a:r>
              <a:rPr lang="en-US" dirty="0" smtClean="0"/>
              <a:t>Encoding – treat user input as data only, not code</a:t>
            </a:r>
          </a:p>
          <a:p>
            <a:pPr lvl="1"/>
            <a:r>
              <a:rPr lang="en-US" dirty="0" smtClean="0"/>
              <a:t>Validation –filter user input to remove malicious pieces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Content Security Policy (CSP)</a:t>
            </a:r>
          </a:p>
          <a:p>
            <a:pPr lvl="1"/>
            <a:r>
              <a:rPr lang="en-US" dirty="0" smtClean="0"/>
              <a:t>Provides a way to force browsers to follow certain rules</a:t>
            </a:r>
          </a:p>
          <a:p>
            <a:pPr lvl="2"/>
            <a:r>
              <a:rPr lang="en-US" sz="2400" dirty="0" smtClean="0"/>
              <a:t>No inline resources (JavaScript, CSS, etc.)</a:t>
            </a:r>
          </a:p>
          <a:p>
            <a:pPr lvl="2"/>
            <a:r>
              <a:rPr lang="en-US" sz="2400" dirty="0" smtClean="0"/>
              <a:t>No untrusted sources (don’t load and execute things unless trusted)</a:t>
            </a:r>
          </a:p>
          <a:p>
            <a:pPr lvl="2"/>
            <a:endParaRPr lang="en-US" sz="2400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https://excess-xss.com/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27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8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Info: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</a:t>
            </a:r>
            <a:r>
              <a:rPr lang="en-US" dirty="0"/>
              <a:t>Query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Used </a:t>
            </a:r>
            <a:r>
              <a:rPr lang="en-US" dirty="0"/>
              <a:t>for </a:t>
            </a:r>
            <a:r>
              <a:rPr lang="en-US" dirty="0" smtClean="0"/>
              <a:t>interacting with databases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web applications use SQL for dynamic content</a:t>
            </a:r>
          </a:p>
          <a:p>
            <a:pPr lvl="1"/>
            <a:r>
              <a:rPr lang="en-US" dirty="0"/>
              <a:t>Query the backend SQL database</a:t>
            </a:r>
          </a:p>
          <a:p>
            <a:pPr lvl="1"/>
            <a:r>
              <a:rPr lang="en-US" dirty="0"/>
              <a:t>Results of query are </a:t>
            </a:r>
            <a:r>
              <a:rPr lang="en-US" dirty="0" smtClean="0"/>
              <a:t>displayed through webpage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5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HTML Login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code</a:t>
            </a:r>
            <a:br>
              <a:rPr lang="en-US" dirty="0" smtClean="0"/>
            </a:br>
            <a:r>
              <a:rPr lang="en-US" dirty="0" smtClean="0"/>
              <a:t>for a form for</a:t>
            </a:r>
            <a:br>
              <a:rPr lang="en-US" dirty="0" smtClean="0"/>
            </a:br>
            <a:r>
              <a:rPr lang="en-US" dirty="0" smtClean="0"/>
              <a:t>logging into a</a:t>
            </a:r>
            <a:br>
              <a:rPr lang="en-US" dirty="0" smtClean="0"/>
            </a:br>
            <a:r>
              <a:rPr lang="en-US" dirty="0" smtClean="0"/>
              <a:t>page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Renders as</a:t>
            </a:r>
          </a:p>
          <a:p>
            <a:r>
              <a:rPr lang="en-US" dirty="0" smtClean="0"/>
              <a:t>Upon clicking “Login,” POST request contains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subUser&amp;password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subPass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https://www.cisco.com/c/en/us/about/security-center/sql-injection.html/</a:t>
            </a:r>
            <a:endParaRPr lang="en-US" altLang="en-US" dirty="0">
              <a:latin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047491" y="1295401"/>
            <a:ext cx="7543800" cy="28194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>
            <a:solidFill>
              <a:sysClr val="windowText" lastClr="000000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ClrTx/>
              <a:buSzTx/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lvl="1" indent="0">
              <a:buClrTx/>
              <a:buSzTx/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&lt;body&gt;</a:t>
            </a:r>
          </a:p>
          <a:p>
            <a:pPr marL="0" lvl="1" indent="0">
              <a:buClrTx/>
              <a:buSzTx/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&lt;form action="/</a:t>
            </a:r>
            <a:r>
              <a:rPr lang="en-US" sz="18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cgi</a:t>
            </a: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-bin/login" method=post&gt;</a:t>
            </a:r>
          </a:p>
          <a:p>
            <a:pPr marL="0" lvl="1" indent="0">
              <a:buClrTx/>
              <a:buSzTx/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Username: &lt;input type=text name=username&gt; </a:t>
            </a:r>
          </a:p>
          <a:p>
            <a:pPr marL="0" lvl="1" indent="0">
              <a:buClrTx/>
              <a:buSzTx/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Password: &lt;input type=password name=password&gt; </a:t>
            </a:r>
          </a:p>
          <a:p>
            <a:pPr marL="0" lvl="1" indent="0">
              <a:buClrTx/>
              <a:buSzTx/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&lt;input type=submit value=Login&gt;</a:t>
            </a:r>
          </a:p>
          <a:p>
            <a:pPr marL="0" lvl="1" indent="0">
              <a:buClrTx/>
              <a:buSzTx/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&lt;/body&gt;</a:t>
            </a:r>
          </a:p>
          <a:p>
            <a:pPr marL="0" lvl="1" indent="0">
              <a:buClrTx/>
              <a:buSzTx/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en-US" sz="1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4378723"/>
            <a:ext cx="630555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8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Login Validation SQL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353800" cy="4830763"/>
          </a:xfrm>
        </p:spPr>
        <p:txBody>
          <a:bodyPr/>
          <a:lstStyle/>
          <a:p>
            <a:r>
              <a:rPr lang="en-US" dirty="0"/>
              <a:t>Web app may run </a:t>
            </a:r>
            <a:r>
              <a:rPr lang="en-US" dirty="0" smtClean="0"/>
              <a:t>an </a:t>
            </a:r>
            <a:r>
              <a:rPr lang="en-US" dirty="0"/>
              <a:t>SQL query like this one: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FROM Users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 = 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subUser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password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subPass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Returns all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) information from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Users </a:t>
            </a:r>
            <a:r>
              <a:rPr lang="en-US" dirty="0" smtClean="0"/>
              <a:t>table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o</a:t>
            </a:r>
            <a:r>
              <a:rPr lang="en-US" dirty="0" smtClean="0"/>
              <a:t>nly where the username matches the submitted username</a:t>
            </a:r>
          </a:p>
          <a:p>
            <a:pPr lvl="1"/>
            <a:r>
              <a:rPr lang="en-US" dirty="0" smtClean="0"/>
              <a:t>AND where the password matches the submitted password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If this username/password combination doesn’t exist in the database, nothing is returned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https://www.cisco.com/c/en/us/about/security-center/sql-injection.html/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59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attacks on the different layers</a:t>
            </a:r>
          </a:p>
          <a:p>
            <a:pPr lvl="1"/>
            <a:r>
              <a:rPr lang="en-US" sz="2800" dirty="0"/>
              <a:t>Link layer</a:t>
            </a:r>
          </a:p>
          <a:p>
            <a:pPr lvl="1"/>
            <a:r>
              <a:rPr lang="en-US" sz="2800" dirty="0"/>
              <a:t>Internet layer</a:t>
            </a:r>
          </a:p>
          <a:p>
            <a:pPr lvl="1"/>
            <a:r>
              <a:rPr lang="en-US" sz="2800" dirty="0"/>
              <a:t>Transport layer</a:t>
            </a:r>
          </a:p>
          <a:p>
            <a:pPr lvl="1"/>
            <a:r>
              <a:rPr lang="en-US" sz="2800" dirty="0"/>
              <a:t>Application layer</a:t>
            </a:r>
          </a:p>
          <a:p>
            <a:endParaRPr lang="en-US" dirty="0"/>
          </a:p>
          <a:p>
            <a:r>
              <a:rPr lang="en-US" dirty="0"/>
              <a:t>Network </a:t>
            </a:r>
            <a:r>
              <a:rPr lang="en-US" dirty="0" smtClean="0"/>
              <a:t>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0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input is directly “injected” into the SQL query</a:t>
            </a:r>
          </a:p>
          <a:p>
            <a:pPr lvl="1"/>
            <a:r>
              <a:rPr lang="en-US" dirty="0" smtClean="0"/>
              <a:t>When SQL query is interpreted, user input is evaluated as part of it</a:t>
            </a:r>
          </a:p>
          <a:p>
            <a:pPr lvl="1"/>
            <a:endParaRPr lang="en-US" dirty="0"/>
          </a:p>
          <a:p>
            <a:r>
              <a:rPr lang="en-US" dirty="0" smtClean="0"/>
              <a:t>Attackers can inject their own SQL code into the input forms</a:t>
            </a:r>
          </a:p>
          <a:p>
            <a:r>
              <a:rPr lang="en-US" dirty="0" smtClean="0"/>
              <a:t>Possible to completely change what the query actually does</a:t>
            </a:r>
          </a:p>
          <a:p>
            <a:pPr lvl="1"/>
            <a:r>
              <a:rPr lang="en-US" dirty="0" smtClean="0"/>
              <a:t>“Log in” without providing a valid username or password</a:t>
            </a:r>
          </a:p>
          <a:p>
            <a:pPr lvl="1"/>
            <a:r>
              <a:rPr lang="en-US" dirty="0" smtClean="0"/>
              <a:t>Obtain information from the database</a:t>
            </a:r>
          </a:p>
          <a:p>
            <a:pPr lvl="1"/>
            <a:r>
              <a:rPr lang="en-US" dirty="0" smtClean="0"/>
              <a:t>Alter or delete the contents of the database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https://www.cisco.com/c/en/us/about/security-center/sql-injection.html/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4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is to bypass the authentication of the earlier login form</a:t>
            </a:r>
          </a:p>
          <a:p>
            <a:pPr lvl="2"/>
            <a:r>
              <a:rPr lang="en-US" sz="2800" dirty="0" smtClean="0"/>
              <a:t>Username:	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Admin</a:t>
            </a:r>
            <a:endParaRPr lang="en-US" sz="2800" dirty="0" smtClean="0"/>
          </a:p>
          <a:p>
            <a:pPr lvl="2"/>
            <a:r>
              <a:rPr lang="en-US" sz="2800" dirty="0" smtClean="0"/>
              <a:t>Password:	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or 1=1;--</a:t>
            </a:r>
            <a:endParaRPr lang="en-US" sz="2800" dirty="0" smtClean="0"/>
          </a:p>
          <a:p>
            <a:pPr lvl="1"/>
            <a:r>
              <a:rPr lang="en-US" dirty="0" smtClean="0"/>
              <a:t>These variables are sent over in the POST request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They’re then put directly into the SQL statement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Users WHERE username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u="sng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Admin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password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u="sng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or 1=1;--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In SQL, the double dash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 smtClean="0"/>
              <a:t>) is how comments are denoted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https://www.cisco.com/c/en/us/about/security-center/sql-injection.html/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52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Example: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658600" cy="4830763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'</a:t>
            </a:r>
            <a:r>
              <a:rPr lang="en-US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Admin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password = '</a:t>
            </a:r>
            <a:r>
              <a:rPr lang="en-US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or 1=1;--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This selects all the rows from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Users </a:t>
            </a:r>
            <a:r>
              <a:rPr lang="en-US" dirty="0" smtClean="0"/>
              <a:t>table in which the username is Admin, regardless of the password provided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95251" y="2280199"/>
            <a:ext cx="1455821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5" name="Left Brace 4"/>
          <p:cNvSpPr/>
          <p:nvPr/>
        </p:nvSpPr>
        <p:spPr>
          <a:xfrm rot="16200000">
            <a:off x="7311922" y="475810"/>
            <a:ext cx="422481" cy="3089275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5662" y="2280199"/>
            <a:ext cx="2307474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probably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2608159" y="39247"/>
            <a:ext cx="422481" cy="3962400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31307" y="2280199"/>
            <a:ext cx="1455821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10047978" y="1667228"/>
            <a:ext cx="422481" cy="70643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63278" y="3528618"/>
            <a:ext cx="1455821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4" name="Left Brace 13"/>
          <p:cNvSpPr/>
          <p:nvPr/>
        </p:nvSpPr>
        <p:spPr>
          <a:xfrm rot="16200000">
            <a:off x="8586324" y="1219265"/>
            <a:ext cx="609729" cy="3962400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51993" y="2728423"/>
            <a:ext cx="678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4192888"/>
            <a:ext cx="1455821" cy="461665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7" name="Left Brace 16"/>
          <p:cNvSpPr/>
          <p:nvPr/>
        </p:nvSpPr>
        <p:spPr>
          <a:xfrm rot="16979991">
            <a:off x="5326742" y="796570"/>
            <a:ext cx="609729" cy="6004620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 rot="734167">
            <a:off x="5271687" y="3291808"/>
            <a:ext cx="925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176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Injection: Classic Example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Image </a:t>
            </a:r>
            <a:r>
              <a:rPr lang="en-US" altLang="en-US" sz="1600" dirty="0" smtClean="0">
                <a:latin typeface="Arial" pitchFamily="34" charset="0"/>
              </a:rPr>
              <a:t>copyright Randall Munroe, retrieved from </a:t>
            </a:r>
            <a:r>
              <a:rPr lang="en-US" altLang="en-US" sz="1600" dirty="0">
                <a:latin typeface="Arial" pitchFamily="34" charset="0"/>
              </a:rPr>
              <a:t>https://xkcd.com/327/</a:t>
            </a:r>
            <a:endParaRPr lang="en-US" altLang="en-US" sz="1600" dirty="0">
              <a:latin typeface="Arial" pitchFamily="34" charset="0"/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06039"/>
            <a:ext cx="11195050" cy="3445923"/>
          </a:xfrm>
        </p:spPr>
      </p:pic>
    </p:spTree>
    <p:extLst>
      <p:ext uri="{BB962C8B-B14F-4D97-AF65-F5344CB8AC3E}">
        <p14:creationId xmlns:p14="http://schemas.microsoft.com/office/powerpoint/2010/main" val="13196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validation and sanitization</a:t>
            </a:r>
          </a:p>
          <a:p>
            <a:pPr lvl="1"/>
            <a:r>
              <a:rPr lang="en-US" dirty="0" smtClean="0"/>
              <a:t>Constrain input to reasonable values only</a:t>
            </a:r>
          </a:p>
          <a:p>
            <a:pPr lvl="2"/>
            <a:r>
              <a:rPr lang="en-US" dirty="0" smtClean="0"/>
              <a:t>Digits, </a:t>
            </a:r>
            <a:r>
              <a:rPr lang="en-US" dirty="0" err="1" smtClean="0"/>
              <a:t>parens</a:t>
            </a:r>
            <a:r>
              <a:rPr lang="en-US" dirty="0" smtClean="0"/>
              <a:t>, and dashes for phone numbers</a:t>
            </a:r>
          </a:p>
          <a:p>
            <a:pPr lvl="2"/>
            <a:r>
              <a:rPr lang="en-US" dirty="0" smtClean="0"/>
              <a:t>Pull-down menus for limited option inputs like state codes</a:t>
            </a:r>
          </a:p>
          <a:p>
            <a:pPr lvl="1"/>
            <a:r>
              <a:rPr lang="en-US" dirty="0" smtClean="0"/>
              <a:t>Sanitize input by removing things like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dirty="0" smtClean="0"/>
              <a:t>”, or by converting to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Implement error handling</a:t>
            </a:r>
          </a:p>
          <a:p>
            <a:pPr lvl="1"/>
            <a:r>
              <a:rPr lang="en-US" dirty="0" smtClean="0"/>
              <a:t>Attackers can use error messages to retrieve information</a:t>
            </a:r>
          </a:p>
          <a:p>
            <a:pPr lvl="1"/>
            <a:r>
              <a:rPr lang="en-US" dirty="0" smtClean="0"/>
              <a:t>Only show generic error messages to the user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</a:t>
            </a:r>
            <a:r>
              <a:rPr lang="en-US" altLang="en-US" dirty="0" smtClean="0">
                <a:latin typeface="Arial" pitchFamily="34" charset="0"/>
              </a:rPr>
              <a:t>Hacking Exposed 7 (McClure, </a:t>
            </a:r>
            <a:r>
              <a:rPr lang="en-US" altLang="en-US" dirty="0" err="1" smtClean="0">
                <a:latin typeface="Arial" pitchFamily="34" charset="0"/>
              </a:rPr>
              <a:t>Scambray</a:t>
            </a:r>
            <a:r>
              <a:rPr lang="en-US" altLang="en-US" dirty="0" smtClean="0">
                <a:latin typeface="Arial" pitchFamily="34" charset="0"/>
              </a:rPr>
              <a:t>, Kurtz)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8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4 </a:t>
            </a:r>
            <a:r>
              <a:rPr lang="en-US" dirty="0" smtClean="0"/>
              <a:t>has been released</a:t>
            </a:r>
            <a:endParaRPr lang="en-US" dirty="0" smtClean="0"/>
          </a:p>
          <a:p>
            <a:pPr lvl="1"/>
            <a:r>
              <a:rPr lang="en-US" dirty="0" smtClean="0"/>
              <a:t>Download and import the VMs </a:t>
            </a:r>
            <a:r>
              <a:rPr lang="en-US" u="sng" dirty="0" smtClean="0"/>
              <a:t>now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smtClean="0"/>
              <a:t>Homework 4 will be released </a:t>
            </a:r>
            <a:r>
              <a:rPr lang="en-US" dirty="0" smtClean="0"/>
              <a:t>soon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Final exam is Thursday, December 13th at 3:30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In PUP 105 (Public Policy building)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5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Chocolate chip cookie (adapted from):</a:t>
            </a:r>
          </a:p>
          <a:p>
            <a:pPr lvl="1"/>
            <a:r>
              <a:rPr lang="en-US" sz="2000" dirty="0"/>
              <a:t>https://en.wikipedia.org/wiki/File:Choco_chip_cookie.png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307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3473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info you need to know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GET and POST</a:t>
            </a:r>
          </a:p>
          <a:p>
            <a:pPr lvl="1"/>
            <a:r>
              <a:rPr lang="en-US" dirty="0" smtClean="0"/>
              <a:t>JavaScript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Cross-Site Scripting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SQL Injection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Info: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pieces of data that remember “</a:t>
            </a:r>
            <a:r>
              <a:rPr lang="en-US" dirty="0" err="1" smtClean="0"/>
              <a:t>stateful</a:t>
            </a:r>
            <a:r>
              <a:rPr lang="en-US" dirty="0" smtClean="0"/>
              <a:t>” information</a:t>
            </a:r>
          </a:p>
          <a:p>
            <a:pPr lvl="1"/>
            <a:r>
              <a:rPr lang="en-US" dirty="0" smtClean="0"/>
              <a:t>Login information</a:t>
            </a:r>
          </a:p>
          <a:p>
            <a:pPr lvl="1"/>
            <a:r>
              <a:rPr lang="en-US" dirty="0" smtClean="0"/>
              <a:t>Shopping cart contents</a:t>
            </a:r>
          </a:p>
          <a:p>
            <a:pPr lvl="1"/>
            <a:r>
              <a:rPr lang="en-US" dirty="0" smtClean="0"/>
              <a:t>Preferred language</a:t>
            </a:r>
          </a:p>
          <a:p>
            <a:pPr lvl="1"/>
            <a:r>
              <a:rPr lang="en-US" dirty="0" smtClean="0"/>
              <a:t>Information entered into a form</a:t>
            </a:r>
          </a:p>
          <a:p>
            <a:endParaRPr lang="en-US" dirty="0"/>
          </a:p>
          <a:p>
            <a:r>
              <a:rPr lang="en-US" dirty="0" smtClean="0"/>
              <a:t>Created and sent by the website visited</a:t>
            </a:r>
          </a:p>
          <a:p>
            <a:r>
              <a:rPr lang="en-US" dirty="0" smtClean="0"/>
              <a:t>Stored on the user’s computer</a:t>
            </a:r>
          </a:p>
          <a:p>
            <a:pPr lvl="1"/>
            <a:r>
              <a:rPr lang="en-US" dirty="0" smtClean="0"/>
              <a:t>Option to reject all, some, or specific cookies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76287"/>
            <a:ext cx="762000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7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Info: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Hypertext Markup Language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Lots of opening and closing tags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="link.com"&gt;click here!&lt;/a&gt;</a:t>
            </a:r>
          </a:p>
          <a:p>
            <a:pPr lvl="1"/>
            <a:endParaRPr lang="en-US" dirty="0"/>
          </a:p>
          <a:p>
            <a:r>
              <a:rPr lang="en-US" dirty="0" smtClean="0"/>
              <a:t>Everything is enclosed inside &lt;html&gt; ... &lt;/html&gt; tags</a:t>
            </a:r>
          </a:p>
          <a:p>
            <a:pPr lvl="1"/>
            <a:r>
              <a:rPr lang="en-US" dirty="0" smtClean="0"/>
              <a:t>Anything inside those tags is interpreted as 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8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Info: </a:t>
            </a:r>
            <a:r>
              <a:rPr lang="en-US" dirty="0" smtClean="0"/>
              <a:t>HTTP GET and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requests</a:t>
            </a:r>
          </a:p>
          <a:p>
            <a:pPr lvl="1"/>
            <a:r>
              <a:rPr lang="en-US" dirty="0" smtClean="0"/>
              <a:t>Retrieve data from the web server</a:t>
            </a:r>
          </a:p>
          <a:p>
            <a:pPr lvl="1"/>
            <a:r>
              <a:rPr lang="en-US" dirty="0" smtClean="0"/>
              <a:t>Parameters are included in </a:t>
            </a:r>
            <a:r>
              <a:rPr lang="en-US" dirty="0"/>
              <a:t>the URL (</a:t>
            </a:r>
            <a:r>
              <a:rPr lang="en-US" i="1" dirty="0"/>
              <a:t>e.g.</a:t>
            </a:r>
            <a:r>
              <a:rPr lang="en-US" dirty="0"/>
              <a:t>, </a:t>
            </a:r>
            <a:r>
              <a:rPr lang="en-US" dirty="0" err="1" smtClean="0"/>
              <a:t>watch?v</a:t>
            </a:r>
            <a:r>
              <a:rPr lang="en-US" dirty="0" smtClean="0"/>
              <a:t>=6tKt5hrpZ4c)</a:t>
            </a: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POST requests</a:t>
            </a:r>
          </a:p>
          <a:p>
            <a:pPr lvl="1"/>
            <a:r>
              <a:rPr lang="en-US" dirty="0" smtClean="0"/>
              <a:t>Request that the web server accepts data in the message body</a:t>
            </a:r>
          </a:p>
          <a:p>
            <a:pPr lvl="1"/>
            <a:r>
              <a:rPr lang="en-US" dirty="0" smtClean="0"/>
              <a:t>Most often used when submitting a form or uploading a file</a:t>
            </a:r>
          </a:p>
          <a:p>
            <a:pPr lvl="1"/>
            <a:r>
              <a:rPr lang="en-US" i="1" dirty="0" smtClean="0"/>
              <a:t>e.g</a:t>
            </a:r>
            <a:r>
              <a:rPr lang="en-US" i="1" dirty="0"/>
              <a:t>.</a:t>
            </a:r>
            <a:r>
              <a:rPr lang="en-US" dirty="0"/>
              <a:t>, </a:t>
            </a:r>
            <a:r>
              <a:rPr lang="en-US" dirty="0" err="1" smtClean="0"/>
              <a:t>url</a:t>
            </a:r>
            <a:r>
              <a:rPr lang="en-US" dirty="0" smtClean="0"/>
              <a:t>=search-alias=</a:t>
            </a:r>
            <a:r>
              <a:rPr lang="en-US" dirty="0" err="1" smtClean="0"/>
              <a:t>stripbooks&amp;field-keywords</a:t>
            </a:r>
            <a:r>
              <a:rPr lang="en-US" dirty="0" smtClean="0"/>
              <a:t>=</a:t>
            </a:r>
            <a:r>
              <a:rPr lang="en-US" dirty="0" err="1" smtClean="0"/>
              <a:t>good+dog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Info: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language that builds on HTML and CSS </a:t>
            </a:r>
            <a:br>
              <a:rPr lang="en-US" dirty="0" smtClean="0"/>
            </a:br>
            <a:r>
              <a:rPr lang="en-US" dirty="0" smtClean="0"/>
              <a:t>to allow dynamically updating webpages and content</a:t>
            </a:r>
          </a:p>
          <a:p>
            <a:endParaRPr lang="en-US" dirty="0" smtClean="0"/>
          </a:p>
          <a:p>
            <a:r>
              <a:rPr lang="en-US" dirty="0"/>
              <a:t>JavaScript has access to </a:t>
            </a:r>
            <a:r>
              <a:rPr lang="en-US" dirty="0" smtClean="0"/>
              <a:t>some sensitive information</a:t>
            </a:r>
          </a:p>
          <a:p>
            <a:pPr lvl="1"/>
            <a:r>
              <a:rPr lang="en-US" dirty="0" smtClean="0"/>
              <a:t>Cookies, IP address, browser software, OS version, etc.</a:t>
            </a:r>
          </a:p>
          <a:p>
            <a:endParaRPr lang="en-US" dirty="0"/>
          </a:p>
          <a:p>
            <a:r>
              <a:rPr lang="en-US" dirty="0"/>
              <a:t>JavaScript can send HTTP requests with arbitrary content to arbitrary </a:t>
            </a:r>
            <a:r>
              <a:rPr lang="en-US" dirty="0" smtClean="0"/>
              <a:t>destinations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9822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https://excess-xss.com/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8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Cross-Site Scripting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90894</TotalTime>
  <Words>1013</Words>
  <Application>Microsoft Office PowerPoint</Application>
  <PresentationFormat>Widescreen</PresentationFormat>
  <Paragraphs>210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Important Info: Cookies</vt:lpstr>
      <vt:lpstr>Important Info: HTML</vt:lpstr>
      <vt:lpstr>Important Info: HTTP GET and POST</vt:lpstr>
      <vt:lpstr>Important Info: JavaScript</vt:lpstr>
      <vt:lpstr>Cross-Site Scripting</vt:lpstr>
      <vt:lpstr>Cross-Site Scripting Basics</vt:lpstr>
      <vt:lpstr>Example XSS Attack: Players</vt:lpstr>
      <vt:lpstr>Example XSS Attack: Actions</vt:lpstr>
      <vt:lpstr>Example XSS Attack: Actions</vt:lpstr>
      <vt:lpstr>Persistent vs Reflected XSS Attacks</vt:lpstr>
      <vt:lpstr>Preventing XSS Attacks</vt:lpstr>
      <vt:lpstr>SQL Injection</vt:lpstr>
      <vt:lpstr>Important Info: SQL</vt:lpstr>
      <vt:lpstr>Example HTML Login Form</vt:lpstr>
      <vt:lpstr>Example: Login Validation SQL Query</vt:lpstr>
      <vt:lpstr>SQL Injection</vt:lpstr>
      <vt:lpstr>SQL Injection Example: Input</vt:lpstr>
      <vt:lpstr>SQL Injection Example: Evaluation </vt:lpstr>
      <vt:lpstr>SQL Injection: Classic Example</vt:lpstr>
      <vt:lpstr>SQL Injection Countermeasures</vt:lpstr>
      <vt:lpstr>Announcements</vt:lpstr>
      <vt:lpstr>Image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1254</cp:revision>
  <cp:lastPrinted>2009-04-22T19:24:48Z</cp:lastPrinted>
  <dcterms:created xsi:type="dcterms:W3CDTF">2013-08-18T19:22:46Z</dcterms:created>
  <dcterms:modified xsi:type="dcterms:W3CDTF">2018-12-06T13:05:32Z</dcterms:modified>
</cp:coreProperties>
</file>